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66" r:id="rId2"/>
    <p:sldId id="565" r:id="rId3"/>
    <p:sldId id="568" r:id="rId4"/>
    <p:sldId id="569" r:id="rId5"/>
    <p:sldId id="567" r:id="rId6"/>
    <p:sldId id="570" r:id="rId7"/>
    <p:sldId id="27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77" r:id="rId17"/>
    <p:sldId id="265" r:id="rId18"/>
    <p:sldId id="266" r:id="rId19"/>
    <p:sldId id="267" r:id="rId20"/>
    <p:sldId id="268" r:id="rId21"/>
    <p:sldId id="270" r:id="rId22"/>
    <p:sldId id="274" r:id="rId23"/>
    <p:sldId id="275" r:id="rId24"/>
    <p:sldId id="280" r:id="rId25"/>
    <p:sldId id="283" r:id="rId26"/>
    <p:sldId id="284" r:id="rId27"/>
    <p:sldId id="286" r:id="rId28"/>
    <p:sldId id="288" r:id="rId29"/>
    <p:sldId id="291" r:id="rId30"/>
    <p:sldId id="292" r:id="rId31"/>
    <p:sldId id="293" r:id="rId32"/>
    <p:sldId id="296" r:id="rId33"/>
    <p:sldId id="297" r:id="rId34"/>
    <p:sldId id="299" r:id="rId35"/>
    <p:sldId id="304" r:id="rId36"/>
    <p:sldId id="306" r:id="rId37"/>
    <p:sldId id="307" r:id="rId38"/>
    <p:sldId id="319" r:id="rId39"/>
    <p:sldId id="320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31" r:id="rId48"/>
    <p:sldId id="335" r:id="rId49"/>
    <p:sldId id="337" r:id="rId50"/>
    <p:sldId id="340" r:id="rId51"/>
    <p:sldId id="341" r:id="rId52"/>
    <p:sldId id="342" r:id="rId53"/>
    <p:sldId id="345" r:id="rId54"/>
    <p:sldId id="346" r:id="rId55"/>
    <p:sldId id="348" r:id="rId56"/>
    <p:sldId id="349" r:id="rId57"/>
    <p:sldId id="353" r:id="rId58"/>
    <p:sldId id="354" r:id="rId59"/>
    <p:sldId id="356" r:id="rId60"/>
    <p:sldId id="357" r:id="rId61"/>
    <p:sldId id="361" r:id="rId62"/>
    <p:sldId id="362" r:id="rId63"/>
    <p:sldId id="363" r:id="rId64"/>
    <p:sldId id="365" r:id="rId65"/>
    <p:sldId id="366" r:id="rId66"/>
    <p:sldId id="368" r:id="rId67"/>
    <p:sldId id="373" r:id="rId68"/>
    <p:sldId id="374" r:id="rId69"/>
    <p:sldId id="375" r:id="rId70"/>
    <p:sldId id="377" r:id="rId71"/>
    <p:sldId id="383" r:id="rId72"/>
    <p:sldId id="384" r:id="rId73"/>
    <p:sldId id="385" r:id="rId74"/>
    <p:sldId id="387" r:id="rId75"/>
    <p:sldId id="390" r:id="rId76"/>
    <p:sldId id="391" r:id="rId77"/>
    <p:sldId id="392" r:id="rId78"/>
    <p:sldId id="393" r:id="rId79"/>
    <p:sldId id="395" r:id="rId80"/>
    <p:sldId id="398" r:id="rId81"/>
    <p:sldId id="403" r:id="rId82"/>
    <p:sldId id="405" r:id="rId83"/>
    <p:sldId id="406" r:id="rId84"/>
    <p:sldId id="407" r:id="rId85"/>
    <p:sldId id="408" r:id="rId86"/>
    <p:sldId id="412" r:id="rId87"/>
    <p:sldId id="414" r:id="rId88"/>
    <p:sldId id="416" r:id="rId89"/>
    <p:sldId id="419" r:id="rId90"/>
    <p:sldId id="422" r:id="rId91"/>
    <p:sldId id="424" r:id="rId92"/>
    <p:sldId id="426" r:id="rId93"/>
    <p:sldId id="429" r:id="rId94"/>
    <p:sldId id="431" r:id="rId95"/>
    <p:sldId id="434" r:id="rId96"/>
    <p:sldId id="436" r:id="rId97"/>
    <p:sldId id="439" r:id="rId98"/>
    <p:sldId id="440" r:id="rId99"/>
    <p:sldId id="443" r:id="rId100"/>
    <p:sldId id="446" r:id="rId101"/>
    <p:sldId id="449" r:id="rId102"/>
    <p:sldId id="550" r:id="rId103"/>
    <p:sldId id="451" r:id="rId104"/>
    <p:sldId id="452" r:id="rId105"/>
    <p:sldId id="455" r:id="rId106"/>
    <p:sldId id="458" r:id="rId107"/>
    <p:sldId id="461" r:id="rId108"/>
    <p:sldId id="464" r:id="rId109"/>
    <p:sldId id="468" r:id="rId110"/>
    <p:sldId id="470" r:id="rId111"/>
    <p:sldId id="473" r:id="rId112"/>
    <p:sldId id="474" r:id="rId113"/>
    <p:sldId id="475" r:id="rId114"/>
    <p:sldId id="479" r:id="rId115"/>
    <p:sldId id="483" r:id="rId116"/>
    <p:sldId id="484" r:id="rId117"/>
    <p:sldId id="485" r:id="rId118"/>
    <p:sldId id="488" r:id="rId119"/>
    <p:sldId id="490" r:id="rId120"/>
    <p:sldId id="494" r:id="rId121"/>
    <p:sldId id="496" r:id="rId122"/>
    <p:sldId id="498" r:id="rId123"/>
    <p:sldId id="499" r:id="rId124"/>
    <p:sldId id="502" r:id="rId125"/>
    <p:sldId id="507" r:id="rId126"/>
    <p:sldId id="508" r:id="rId127"/>
    <p:sldId id="509" r:id="rId128"/>
    <p:sldId id="514" r:id="rId129"/>
    <p:sldId id="549" r:id="rId130"/>
    <p:sldId id="516" r:id="rId131"/>
    <p:sldId id="517" r:id="rId132"/>
    <p:sldId id="522" r:id="rId133"/>
    <p:sldId id="527" r:id="rId134"/>
    <p:sldId id="528" r:id="rId135"/>
    <p:sldId id="529" r:id="rId136"/>
    <p:sldId id="531" r:id="rId137"/>
    <p:sldId id="536" r:id="rId138"/>
    <p:sldId id="545" r:id="rId139"/>
    <p:sldId id="551" r:id="rId140"/>
    <p:sldId id="552" r:id="rId141"/>
    <p:sldId id="554" r:id="rId142"/>
    <p:sldId id="555" r:id="rId143"/>
    <p:sldId id="556" r:id="rId144"/>
    <p:sldId id="557" r:id="rId145"/>
    <p:sldId id="558" r:id="rId146"/>
    <p:sldId id="559" r:id="rId147"/>
    <p:sldId id="560" r:id="rId148"/>
    <p:sldId id="561" r:id="rId149"/>
    <p:sldId id="562" r:id="rId150"/>
    <p:sldId id="563" r:id="rId151"/>
    <p:sldId id="564" r:id="rId152"/>
    <p:sldId id="548" r:id="rId15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9FA27D5E-38BD-4A8E-A330-679454487F39}">
          <p14:sldIdLst>
            <p14:sldId id="566"/>
            <p14:sldId id="565"/>
            <p14:sldId id="568"/>
            <p14:sldId id="569"/>
            <p14:sldId id="567"/>
            <p14:sldId id="570"/>
            <p14:sldId id="27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77"/>
            <p14:sldId id="265"/>
            <p14:sldId id="266"/>
            <p14:sldId id="267"/>
            <p14:sldId id="268"/>
            <p14:sldId id="270"/>
            <p14:sldId id="274"/>
            <p14:sldId id="275"/>
            <p14:sldId id="280"/>
            <p14:sldId id="283"/>
            <p14:sldId id="284"/>
            <p14:sldId id="286"/>
            <p14:sldId id="288"/>
            <p14:sldId id="291"/>
            <p14:sldId id="292"/>
            <p14:sldId id="293"/>
            <p14:sldId id="296"/>
            <p14:sldId id="297"/>
            <p14:sldId id="299"/>
            <p14:sldId id="304"/>
            <p14:sldId id="306"/>
            <p14:sldId id="307"/>
            <p14:sldId id="319"/>
            <p14:sldId id="320"/>
            <p14:sldId id="322"/>
            <p14:sldId id="323"/>
            <p14:sldId id="324"/>
            <p14:sldId id="325"/>
            <p14:sldId id="326"/>
            <p14:sldId id="327"/>
            <p14:sldId id="328"/>
            <p14:sldId id="331"/>
            <p14:sldId id="335"/>
            <p14:sldId id="337"/>
            <p14:sldId id="340"/>
            <p14:sldId id="341"/>
            <p14:sldId id="342"/>
            <p14:sldId id="345"/>
            <p14:sldId id="346"/>
            <p14:sldId id="348"/>
            <p14:sldId id="349"/>
            <p14:sldId id="353"/>
            <p14:sldId id="354"/>
            <p14:sldId id="356"/>
            <p14:sldId id="357"/>
            <p14:sldId id="361"/>
            <p14:sldId id="362"/>
            <p14:sldId id="363"/>
            <p14:sldId id="365"/>
            <p14:sldId id="366"/>
            <p14:sldId id="368"/>
            <p14:sldId id="373"/>
            <p14:sldId id="374"/>
            <p14:sldId id="375"/>
            <p14:sldId id="377"/>
            <p14:sldId id="383"/>
            <p14:sldId id="384"/>
            <p14:sldId id="385"/>
            <p14:sldId id="387"/>
            <p14:sldId id="390"/>
            <p14:sldId id="391"/>
            <p14:sldId id="392"/>
            <p14:sldId id="393"/>
            <p14:sldId id="395"/>
            <p14:sldId id="398"/>
            <p14:sldId id="403"/>
            <p14:sldId id="405"/>
            <p14:sldId id="406"/>
            <p14:sldId id="407"/>
            <p14:sldId id="408"/>
            <p14:sldId id="412"/>
            <p14:sldId id="414"/>
            <p14:sldId id="416"/>
            <p14:sldId id="419"/>
            <p14:sldId id="422"/>
            <p14:sldId id="424"/>
            <p14:sldId id="426"/>
            <p14:sldId id="429"/>
            <p14:sldId id="431"/>
            <p14:sldId id="434"/>
            <p14:sldId id="436"/>
            <p14:sldId id="439"/>
            <p14:sldId id="440"/>
            <p14:sldId id="443"/>
            <p14:sldId id="446"/>
            <p14:sldId id="449"/>
            <p14:sldId id="550"/>
            <p14:sldId id="451"/>
            <p14:sldId id="452"/>
            <p14:sldId id="455"/>
            <p14:sldId id="458"/>
            <p14:sldId id="461"/>
            <p14:sldId id="464"/>
            <p14:sldId id="468"/>
            <p14:sldId id="470"/>
            <p14:sldId id="473"/>
            <p14:sldId id="474"/>
            <p14:sldId id="475"/>
            <p14:sldId id="479"/>
            <p14:sldId id="483"/>
            <p14:sldId id="484"/>
            <p14:sldId id="485"/>
            <p14:sldId id="488"/>
            <p14:sldId id="490"/>
            <p14:sldId id="494"/>
            <p14:sldId id="496"/>
            <p14:sldId id="498"/>
            <p14:sldId id="499"/>
            <p14:sldId id="502"/>
            <p14:sldId id="507"/>
            <p14:sldId id="508"/>
            <p14:sldId id="509"/>
            <p14:sldId id="514"/>
            <p14:sldId id="549"/>
            <p14:sldId id="516"/>
            <p14:sldId id="517"/>
            <p14:sldId id="522"/>
            <p14:sldId id="527"/>
            <p14:sldId id="528"/>
            <p14:sldId id="529"/>
            <p14:sldId id="531"/>
            <p14:sldId id="536"/>
            <p14:sldId id="545"/>
            <p14:sldId id="551"/>
            <p14:sldId id="552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4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913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03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241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266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65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98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159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8725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993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551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94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3189-65F1-4423-B82F-8567520D646A}" type="datetimeFigureOut">
              <a:rPr lang="pl-PL" smtClean="0"/>
              <a:pPr/>
              <a:t>2017-11-16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0A13A-E1DD-4E32-B57B-3BAA1D85BEF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49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0070C0"/>
                </a:solidFill>
              </a:rPr>
              <a:t>Płk w st. </a:t>
            </a:r>
            <a:r>
              <a:rPr lang="pl-PL" sz="2400" dirty="0" err="1" smtClean="0">
                <a:solidFill>
                  <a:srgbClr val="0070C0"/>
                </a:solidFill>
              </a:rPr>
              <a:t>spocz</a:t>
            </a:r>
            <a:r>
              <a:rPr lang="pl-PL" sz="2400" dirty="0" smtClean="0">
                <a:solidFill>
                  <a:srgbClr val="0070C0"/>
                </a:solidFill>
              </a:rPr>
              <a:t>. prof. zw. dr hab. med. Jurek Olszewski</a:t>
            </a:r>
            <a:endParaRPr lang="pl-PL" sz="2400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2800" b="1" dirty="0" smtClean="0"/>
          </a:p>
          <a:p>
            <a:pPr marL="0" indent="0" algn="ctr">
              <a:buNone/>
            </a:pPr>
            <a:endParaRPr lang="pl-PL" sz="2800" b="1" dirty="0"/>
          </a:p>
          <a:p>
            <a:pPr marL="0" indent="0" algn="ctr">
              <a:buNone/>
            </a:pPr>
            <a:r>
              <a:rPr lang="pl-PL" sz="2800" b="1" dirty="0" smtClean="0"/>
              <a:t>Strategia kształcenia lekarzy wojskowych na Wydziale Wojskowo-Lekarskim Uniwersytetu Medycznego w Łodzi w latach 2002-2020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8493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3063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48775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24479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419872" y="3234652"/>
            <a:ext cx="3744416" cy="160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endParaRPr lang="pl-PL" sz="9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1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54974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5483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03695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29773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71403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0340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13273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520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13913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87322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0795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984653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98529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01233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99618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92981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04953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58884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3930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67583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051273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84947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16371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11103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62467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4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11676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4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130959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75695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771800" y="3234652"/>
            <a:ext cx="4152766" cy="1673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9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pl-PL" sz="9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4196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9208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49888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47482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17967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43355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6518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727786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85034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LUZNE-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979214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63688" y="2938289"/>
            <a:ext cx="5094312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4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Strategia </a:t>
            </a:r>
            <a:r>
              <a:rPr lang="pl-PL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rozwoju </a:t>
            </a:r>
            <a:endParaRPr lang="pl-PL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Wydziału Wojskowo-Lekarskiego </a:t>
            </a:r>
            <a:endParaRPr lang="pl-PL" sz="2400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sz="24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lata 2017-2020</a:t>
            </a:r>
            <a:endParaRPr lang="pl-PL" sz="24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6377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630076" y="3175085"/>
            <a:ext cx="1883849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OWYDZIALE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371126" y="3175085"/>
            <a:ext cx="2319673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 smtClean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sz="32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pl-PL" sz="3200" b="1" dirty="0">
                <a:solidFill>
                  <a:srgbClr val="0070C0"/>
                </a:solidFill>
                <a:latin typeface="+mj-lt"/>
              </a:rPr>
              <a:t>WYDZIALE</a:t>
            </a:r>
            <a:endParaRPr lang="pl-PL" sz="3200" dirty="0">
              <a:solidFill>
                <a:srgbClr val="0070C0"/>
              </a:solidFill>
              <a:latin typeface="+mj-lt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l-PL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WYDZIALE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266596"/>
            <a:ext cx="9144000" cy="525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algn="just">
              <a:lnSpc>
                <a:spcPct val="200000"/>
              </a:lnSpc>
              <a:spcBef>
                <a:spcPts val="650"/>
              </a:spcBef>
              <a:spcAft>
                <a:spcPts val="0"/>
              </a:spcAft>
              <a:tabLst>
                <a:tab pos="641350" algn="l"/>
                <a:tab pos="1555750" algn="l"/>
                <a:tab pos="2470150" algn="l"/>
                <a:tab pos="3384550" algn="l"/>
                <a:tab pos="4298950" algn="l"/>
                <a:tab pos="5213350" algn="l"/>
                <a:tab pos="6127750" algn="l"/>
                <a:tab pos="7042150" algn="l"/>
                <a:tab pos="7956550" algn="l"/>
                <a:tab pos="8870950" algn="l"/>
                <a:tab pos="9785350" algn="l"/>
                <a:tab pos="-419100" algn="l"/>
                <a:tab pos="495300" algn="l"/>
                <a:tab pos="1409700" algn="l"/>
                <a:tab pos="2324100" algn="l"/>
                <a:tab pos="3238500" algn="l"/>
                <a:tab pos="4152900" algn="l"/>
                <a:tab pos="5067300" algn="l"/>
                <a:tab pos="5981700" algn="l"/>
                <a:tab pos="6896100" algn="l"/>
                <a:tab pos="7810500" algn="l"/>
                <a:tab pos="8724900" algn="l"/>
                <a:tab pos="9639300" algn="l"/>
              </a:tabLst>
            </a:pPr>
            <a:r>
              <a:rPr lang="pl-PL" b="1" kern="150" dirty="0"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Oprócz tradycyjnych przedmiotów nauczania dla kierunku lekarskiego prowadzone są zajęcia tzw. wojskowo-medyczne i wojskowe. </a:t>
            </a:r>
            <a:endParaRPr lang="pl-PL" b="1" kern="150" dirty="0" smtClean="0">
              <a:latin typeface="Times New Roman" panose="02020603050405020304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38100" algn="just">
              <a:lnSpc>
                <a:spcPct val="200000"/>
              </a:lnSpc>
              <a:spcBef>
                <a:spcPts val="650"/>
              </a:spcBef>
              <a:spcAft>
                <a:spcPts val="0"/>
              </a:spcAft>
              <a:tabLst>
                <a:tab pos="641350" algn="l"/>
                <a:tab pos="1555750" algn="l"/>
                <a:tab pos="2470150" algn="l"/>
                <a:tab pos="3384550" algn="l"/>
                <a:tab pos="4298950" algn="l"/>
                <a:tab pos="5213350" algn="l"/>
                <a:tab pos="6127750" algn="l"/>
                <a:tab pos="7042150" algn="l"/>
                <a:tab pos="7956550" algn="l"/>
                <a:tab pos="8870950" algn="l"/>
                <a:tab pos="9785350" algn="l"/>
                <a:tab pos="-419100" algn="l"/>
                <a:tab pos="495300" algn="l"/>
                <a:tab pos="1409700" algn="l"/>
                <a:tab pos="2324100" algn="l"/>
                <a:tab pos="3238500" algn="l"/>
                <a:tab pos="4152900" algn="l"/>
                <a:tab pos="5067300" algn="l"/>
                <a:tab pos="5981700" algn="l"/>
                <a:tab pos="6896100" algn="l"/>
                <a:tab pos="7810500" algn="l"/>
                <a:tab pos="8724900" algn="l"/>
                <a:tab pos="9639300" algn="l"/>
              </a:tabLst>
            </a:pPr>
            <a:r>
              <a:rPr lang="pl-PL" b="1" kern="150" dirty="0" smtClean="0"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Większość </a:t>
            </a:r>
            <a:r>
              <a:rPr lang="pl-PL" b="1" kern="150" dirty="0"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zajęć wojskowych odbywa się w Wojskowym Centrum Kształcenia Medycznego w Łodzi (struktura powstała po dawnej Wojskowej Akademii Medycznej, gdzie studenci wojskowi są skoszarowani i są podchorążymi Wyższej Szkoły Wojsk Lądowych we Wrocławiu. </a:t>
            </a:r>
            <a:endParaRPr lang="pl-PL" b="1" kern="150" dirty="0" smtClean="0">
              <a:latin typeface="Times New Roman" panose="02020603050405020304" pitchFamily="18" charset="0"/>
              <a:ea typeface="Constantia" panose="02030602050306030303" pitchFamily="18" charset="0"/>
              <a:cs typeface="Constantia" panose="02030602050306030303" pitchFamily="18" charset="0"/>
            </a:endParaRPr>
          </a:p>
          <a:p>
            <a:pPr marL="38100" algn="just">
              <a:lnSpc>
                <a:spcPct val="200000"/>
              </a:lnSpc>
              <a:spcBef>
                <a:spcPts val="650"/>
              </a:spcBef>
              <a:spcAft>
                <a:spcPts val="0"/>
              </a:spcAft>
              <a:tabLst>
                <a:tab pos="641350" algn="l"/>
                <a:tab pos="1555750" algn="l"/>
                <a:tab pos="2470150" algn="l"/>
                <a:tab pos="3384550" algn="l"/>
                <a:tab pos="4298950" algn="l"/>
                <a:tab pos="5213350" algn="l"/>
                <a:tab pos="6127750" algn="l"/>
                <a:tab pos="7042150" algn="l"/>
                <a:tab pos="7956550" algn="l"/>
                <a:tab pos="8870950" algn="l"/>
                <a:tab pos="9785350" algn="l"/>
                <a:tab pos="-419100" algn="l"/>
                <a:tab pos="495300" algn="l"/>
                <a:tab pos="1409700" algn="l"/>
                <a:tab pos="2324100" algn="l"/>
                <a:tab pos="3238500" algn="l"/>
                <a:tab pos="4152900" algn="l"/>
                <a:tab pos="5067300" algn="l"/>
                <a:tab pos="5981700" algn="l"/>
                <a:tab pos="6896100" algn="l"/>
                <a:tab pos="7810500" algn="l"/>
                <a:tab pos="8724900" algn="l"/>
                <a:tab pos="9639300" algn="l"/>
              </a:tabLst>
            </a:pPr>
            <a:r>
              <a:rPr lang="pl-PL" b="1" kern="150" dirty="0" smtClean="0"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Od </a:t>
            </a:r>
            <a:r>
              <a:rPr lang="pl-PL" b="1" kern="150" dirty="0">
                <a:latin typeface="Times New Roman" panose="02020603050405020304" pitchFamily="18" charset="0"/>
                <a:ea typeface="Constantia" panose="02030602050306030303" pitchFamily="18" charset="0"/>
                <a:cs typeface="Constantia" panose="02030602050306030303" pitchFamily="18" charset="0"/>
              </a:rPr>
              <a:t>7 lat podpisana jest umowa między Ministerstwem Obrony Narodowej a Rektorem Uniwersytetu Medycznego w Łodzi umowa cywilno-prawna, dotycząca kształcenia podchorążych na Wydziale Wojskowo-Lekarskim.</a:t>
            </a:r>
            <a:endParaRPr lang="pl-PL" sz="4000" b="1" kern="150" dirty="0">
              <a:effectLst/>
              <a:latin typeface="Mangal"/>
              <a:ea typeface="Mangal"/>
            </a:endParaRPr>
          </a:p>
        </p:txBody>
      </p:sp>
    </p:spTree>
    <p:extLst>
      <p:ext uri="{BB962C8B-B14F-4D97-AF65-F5344CB8AC3E}">
        <p14:creationId xmlns:p14="http://schemas.microsoft.com/office/powerpoint/2010/main" val="184045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7772400" cy="14700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036496" cy="4802088"/>
          </a:xfrm>
        </p:spPr>
        <p:txBody>
          <a:bodyPr>
            <a:normAutofit/>
          </a:bodyPr>
          <a:lstStyle/>
          <a:p>
            <a:pPr algn="just">
              <a:lnSpc>
                <a:spcPct val="220000"/>
              </a:lnSpc>
            </a:pPr>
            <a:r>
              <a:rPr lang="pl-PL" sz="2000" b="1" dirty="0"/>
              <a:t>Wydział Kształci lekarzy w systemie jednolitych studiów stacjonarnych i niestacjonarnych. Obecnie na kierunku, tzw. cywilnym studiuje ponad 1100 studentów oraz w ramach limitu Ministerstwa Obrony Narodowej 335 podchorążych. Oddział Studiów w Języku Angielskim alokowany przy Wydziale kształci około 500 zagranicznych studentów. Na kierunku fizjoterapii studiuje ponad 700 studentów.</a:t>
            </a:r>
          </a:p>
          <a:p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27330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8568952" cy="5450160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220000"/>
              </a:lnSpc>
            </a:pPr>
            <a:r>
              <a:rPr lang="pl-PL" b="1" dirty="0"/>
              <a:t> </a:t>
            </a:r>
            <a:r>
              <a:rPr lang="pl-PL" sz="7200" b="1" dirty="0">
                <a:solidFill>
                  <a:srgbClr val="FF0000"/>
                </a:solidFill>
              </a:rPr>
              <a:t>Strategia Wydziału Wojskowo-Lekarskiego Uniwersytetu Medycznego w Łodzi została </a:t>
            </a:r>
            <a:r>
              <a:rPr lang="pl-PL" sz="7200" b="1" dirty="0"/>
              <a:t>opracowana w odpowiedzi na zdiagnozowane w sferze szkolnictwa wyższego problemy oraz zmiany zachodzące w jego otoczeniu (szerzej </a:t>
            </a:r>
            <a:r>
              <a:rPr lang="pl-PL" sz="7200" b="1" dirty="0">
                <a:solidFill>
                  <a:srgbClr val="FF0000"/>
                </a:solidFill>
              </a:rPr>
              <a:t>dokument </a:t>
            </a:r>
            <a:r>
              <a:rPr lang="pl-PL" sz="7200" b="1" i="1" dirty="0">
                <a:solidFill>
                  <a:srgbClr val="FF0000"/>
                </a:solidFill>
              </a:rPr>
              <a:t>„Strategia rozwoju szkolnictwa wyższego w Polsce do 2020 roku”</a:t>
            </a:r>
            <a:r>
              <a:rPr lang="pl-PL" sz="7200" b="1" dirty="0"/>
              <a:t>). Ponadto konieczność posiadania spersonalizowanej strategii rozwoju przez podstawowe jednostki organizacyjne uczelni implikuje </a:t>
            </a:r>
            <a:r>
              <a:rPr lang="pl-PL" sz="7200" b="1" dirty="0">
                <a:solidFill>
                  <a:srgbClr val="FF0000"/>
                </a:solidFill>
              </a:rPr>
              <a:t>artykuł 70 Ustawy Prawo o szkolnictwie wyższym z dnia 27.07.20005 r. </a:t>
            </a:r>
            <a:r>
              <a:rPr lang="pl-PL" sz="7200" b="1" dirty="0"/>
              <a:t>z późniejszymi zmianami, w myśl którego opracowana strategia rozwoju jednostki powinna być zgodna ze strategią rozwoju uczelni. Aby spełnić wskazane wymagania przy opracowywaniu przedmiotowej strategii przyjęto założenie, iż będzie </a:t>
            </a:r>
            <a:r>
              <a:rPr lang="pl-PL" sz="7200" b="1" dirty="0">
                <a:solidFill>
                  <a:srgbClr val="FF0000"/>
                </a:solidFill>
              </a:rPr>
              <a:t>ona opracowana w oparciu o obszary i cele strategiczne zdefiniowane w ogólnej strategii Uczelni. </a:t>
            </a:r>
            <a:r>
              <a:rPr lang="pl-PL" sz="7200" b="1" dirty="0"/>
              <a:t>W związku z powyższym personalizacja strategii została dokonana w głównej mierze na szczeblu operacyjnym.</a:t>
            </a:r>
          </a:p>
          <a:p>
            <a:pPr algn="just">
              <a:lnSpc>
                <a:spcPct val="220000"/>
              </a:lnSpc>
            </a:pPr>
            <a:endParaRPr lang="pl-PL" sz="7200" b="1" dirty="0"/>
          </a:p>
          <a:p>
            <a:pPr algn="just">
              <a:lnSpc>
                <a:spcPct val="220000"/>
              </a:lnSpc>
            </a:pPr>
            <a:endParaRPr lang="pl-PL" sz="7200" b="1" dirty="0"/>
          </a:p>
        </p:txBody>
      </p:sp>
    </p:spTree>
    <p:extLst>
      <p:ext uri="{BB962C8B-B14F-4D97-AF65-F5344CB8AC3E}">
        <p14:creationId xmlns:p14="http://schemas.microsoft.com/office/powerpoint/2010/main" val="1615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284984"/>
            <a:ext cx="7772400" cy="315466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>
                <a:solidFill>
                  <a:srgbClr val="FF0000"/>
                </a:solidFill>
              </a:rPr>
              <a:t>W pierwszym etapie opracowywania przedmiotowego </a:t>
            </a:r>
            <a:r>
              <a:rPr lang="pl-PL" sz="2000" b="1" dirty="0" smtClean="0">
                <a:solidFill>
                  <a:srgbClr val="FF0000"/>
                </a:solidFill>
              </a:rPr>
              <a:t>dokumentu przeprowadzona </a:t>
            </a:r>
            <a:r>
              <a:rPr lang="pl-PL" sz="2000" b="1" dirty="0">
                <a:solidFill>
                  <a:srgbClr val="FF0000"/>
                </a:solidFill>
              </a:rPr>
              <a:t>została Analiza </a:t>
            </a:r>
            <a:r>
              <a:rPr lang="pl-PL" sz="2000" b="1" dirty="0" err="1">
                <a:solidFill>
                  <a:srgbClr val="FF0000"/>
                </a:solidFill>
              </a:rPr>
              <a:t>Swot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smtClean="0">
                <a:solidFill>
                  <a:srgbClr val="FF0000"/>
                </a:solidFill>
              </a:rPr>
              <a:t>Wydziału, </a:t>
            </a:r>
            <a:r>
              <a:rPr lang="pl-PL" sz="2000" b="1" dirty="0">
                <a:solidFill>
                  <a:srgbClr val="FF0000"/>
                </a:solidFill>
              </a:rPr>
              <a:t>dzięki której zidentyfikowano </a:t>
            </a:r>
            <a:r>
              <a:rPr lang="pl-PL" sz="2000" b="1" dirty="0" smtClean="0">
                <a:solidFill>
                  <a:srgbClr val="FF0000"/>
                </a:solidFill>
              </a:rPr>
              <a:t/>
            </a:r>
            <a:br>
              <a:rPr lang="pl-PL" sz="2000" b="1" dirty="0" smtClean="0">
                <a:solidFill>
                  <a:srgbClr val="FF0000"/>
                </a:solidFill>
              </a:rPr>
            </a:br>
            <a:r>
              <a:rPr lang="pl-PL" sz="2000" b="1" dirty="0" smtClean="0">
                <a:solidFill>
                  <a:srgbClr val="FF0000"/>
                </a:solidFill>
              </a:rPr>
              <a:t>silne </a:t>
            </a:r>
            <a:r>
              <a:rPr lang="pl-PL" sz="2000" b="1" dirty="0">
                <a:solidFill>
                  <a:srgbClr val="FF0000"/>
                </a:solidFill>
              </a:rPr>
              <a:t>i słabe strony jednostki, a także istniejące i potencjalne szanse i zagrożenia płynące z otoczenia </a:t>
            </a:r>
            <a:r>
              <a:rPr lang="pl-PL" sz="2000" b="1" dirty="0" smtClean="0">
                <a:solidFill>
                  <a:srgbClr val="FF0000"/>
                </a:solidFill>
              </a:rPr>
              <a:t>zewnętrznego.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dirty="0" smtClean="0"/>
              <a:t>Dzięki </a:t>
            </a:r>
            <a:r>
              <a:rPr lang="pl-PL" sz="2000" b="1" dirty="0"/>
              <a:t>temu określono pozycję strategiczną i </a:t>
            </a:r>
            <a:r>
              <a:rPr lang="pl-PL" sz="2000" b="1" dirty="0" smtClean="0"/>
              <a:t>kierunki rozwoju Wydziału.</a:t>
            </a: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> </a:t>
            </a: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>
                <a:solidFill>
                  <a:srgbClr val="FF0000"/>
                </a:solidFill>
              </a:rPr>
              <a:t>Strategia rozwoju Wydziału Wojskowo-Lekarskiego Uniwersytetu Medycznego w Łodzi stworzona została w oparciu o metodykę Zrównoważonej Karty Wyników (ang. </a:t>
            </a:r>
            <a:r>
              <a:rPr lang="pl-PL" sz="2000" b="1" i="1" dirty="0">
                <a:solidFill>
                  <a:srgbClr val="FF0000"/>
                </a:solidFill>
              </a:rPr>
              <a:t>BSC –</a:t>
            </a:r>
            <a:r>
              <a:rPr lang="pl-PL" sz="2000" b="1" dirty="0">
                <a:solidFill>
                  <a:srgbClr val="FF0000"/>
                </a:solidFill>
              </a:rPr>
              <a:t> </a:t>
            </a:r>
            <a:r>
              <a:rPr lang="pl-PL" sz="2000" b="1" i="1" dirty="0" err="1">
                <a:solidFill>
                  <a:srgbClr val="FF0000"/>
                </a:solidFill>
              </a:rPr>
              <a:t>Balanced</a:t>
            </a:r>
            <a:r>
              <a:rPr lang="pl-PL" sz="2000" b="1" i="1" dirty="0">
                <a:solidFill>
                  <a:srgbClr val="FF0000"/>
                </a:solidFill>
              </a:rPr>
              <a:t> </a:t>
            </a:r>
            <a:r>
              <a:rPr lang="pl-PL" sz="2000" b="1" i="1" dirty="0" err="1">
                <a:solidFill>
                  <a:srgbClr val="FF0000"/>
                </a:solidFill>
              </a:rPr>
              <a:t>ScoreCard</a:t>
            </a:r>
            <a:r>
              <a:rPr lang="pl-PL" sz="2000" b="1" dirty="0">
                <a:solidFill>
                  <a:srgbClr val="FF0000"/>
                </a:solidFill>
              </a:rPr>
              <a:t>) adaptowaną do potrzeb instytucji sektora publicznego. Istotą tego </a:t>
            </a:r>
            <a:r>
              <a:rPr lang="pl-PL" sz="2000" b="1" dirty="0" smtClean="0">
                <a:solidFill>
                  <a:srgbClr val="FF0000"/>
                </a:solidFill>
              </a:rPr>
              <a:t>podejścia </a:t>
            </a:r>
            <a:r>
              <a:rPr lang="pl-PL" sz="2000" b="1" dirty="0">
                <a:solidFill>
                  <a:srgbClr val="FF0000"/>
                </a:solidFill>
              </a:rPr>
              <a:t>jest zrównoważenie celów strategicznych i działań w kluczowych dla funkcjonowania jednostki perspektywach: klienta, procesów wewnętrznych oraz rozwoju. </a:t>
            </a:r>
            <a:r>
              <a:rPr lang="pl-PL" sz="2000" b="1" dirty="0"/>
              <a:t>Perspektywa Klienta czyli studentów, środowisk naukowych oraz pacjentów jest najważniejsza, a cele w niej ujęte silnie determinują cele w perspektywach procesów wewnętrznych i rozwoju oraz wzajemne zależności </a:t>
            </a:r>
            <a:r>
              <a:rPr lang="pl-PL" sz="2000" b="1" dirty="0" smtClean="0"/>
              <a:t>między nimi. 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x-none" sz="2000" dirty="0"/>
              <a:t> 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</a:pPr>
            <a:r>
              <a:rPr lang="pl-PL" sz="2000" b="1" dirty="0"/>
              <a:t>Misją Wydziału jest realizacja procesu kształcenia dla:</a:t>
            </a:r>
          </a:p>
          <a:p>
            <a:pPr lvl="0" algn="just">
              <a:lnSpc>
                <a:spcPct val="200000"/>
              </a:lnSpc>
            </a:pPr>
            <a:r>
              <a:rPr lang="pl-PL" sz="2000" b="1" dirty="0"/>
              <a:t>lekarzy cywilnej służby zdrowia, </a:t>
            </a:r>
          </a:p>
          <a:p>
            <a:pPr lvl="0" algn="just">
              <a:lnSpc>
                <a:spcPct val="200000"/>
              </a:lnSpc>
            </a:pPr>
            <a:r>
              <a:rPr lang="pl-PL" sz="2000" b="1" dirty="0" smtClean="0"/>
              <a:t>Fizjoterapeutów (I </a:t>
            </a:r>
            <a:r>
              <a:rPr lang="pl-PL" sz="2000" b="1" dirty="0" err="1" smtClean="0"/>
              <a:t>i</a:t>
            </a:r>
            <a:r>
              <a:rPr lang="pl-PL" sz="2000" b="1" dirty="0" smtClean="0"/>
              <a:t> II stopień nauczania),</a:t>
            </a:r>
            <a:endParaRPr lang="pl-PL" sz="2000" b="1" dirty="0"/>
          </a:p>
          <a:p>
            <a:pPr lvl="0" algn="just">
              <a:lnSpc>
                <a:spcPct val="200000"/>
              </a:lnSpc>
            </a:pPr>
            <a:r>
              <a:rPr lang="pl-PL" sz="2000" b="1" dirty="0">
                <a:solidFill>
                  <a:srgbClr val="0070C0"/>
                </a:solidFill>
              </a:rPr>
              <a:t>studentów anglojęzycznych – jako jedyny Wydział na </a:t>
            </a:r>
            <a:r>
              <a:rPr lang="pl-PL" sz="2000" b="1" dirty="0" smtClean="0">
                <a:solidFill>
                  <a:srgbClr val="0070C0"/>
                </a:solidFill>
              </a:rPr>
              <a:t>Uczelni (Od 1 </a:t>
            </a:r>
            <a:r>
              <a:rPr lang="pl-PL" sz="2000" b="1" dirty="0" err="1" smtClean="0">
                <a:solidFill>
                  <a:srgbClr val="0070C0"/>
                </a:solidFill>
              </a:rPr>
              <a:t>pażdziernika</a:t>
            </a:r>
            <a:r>
              <a:rPr lang="pl-PL" sz="2000" b="1" dirty="0" smtClean="0">
                <a:solidFill>
                  <a:srgbClr val="0070C0"/>
                </a:solidFill>
              </a:rPr>
              <a:t> 2017 na Wydziale Lekarskim</a:t>
            </a:r>
            <a:endParaRPr lang="pl-PL" sz="2000" b="1" dirty="0">
              <a:solidFill>
                <a:srgbClr val="0070C0"/>
              </a:solidFill>
            </a:endParaRPr>
          </a:p>
          <a:p>
            <a:pPr lvl="0" algn="just">
              <a:lnSpc>
                <a:spcPct val="200000"/>
              </a:lnSpc>
            </a:pPr>
            <a:r>
              <a:rPr lang="pl-PL" sz="2000" b="1" dirty="0"/>
              <a:t>lekarzy wojskowych dla Sił Zbrojnych Rzeczypospolitej,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732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7504" y="1700808"/>
            <a:ext cx="8784976" cy="3937992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pl-PL" dirty="0"/>
              <a:t> </a:t>
            </a:r>
            <a:r>
              <a:rPr lang="pl-PL" sz="7200" b="1" dirty="0"/>
              <a:t>Limit przyjęć w roku akademickim 2017/2018 </a:t>
            </a:r>
            <a:r>
              <a:rPr lang="pl-PL" sz="7200" b="1" dirty="0" smtClean="0"/>
              <a:t>został </a:t>
            </a:r>
            <a:r>
              <a:rPr lang="pl-PL" sz="7200" b="1" dirty="0"/>
              <a:t>zwiększony do 90 osób (zostało to potwierdzone pisemnie przez MON), a docelowo do </a:t>
            </a:r>
            <a:r>
              <a:rPr lang="pl-PL" sz="7200" b="1" dirty="0" smtClean="0"/>
              <a:t>100-120 </a:t>
            </a:r>
            <a:r>
              <a:rPr lang="pl-PL" sz="7200" b="1" dirty="0"/>
              <a:t>osób, co świadczy o coraz większych potrzebach wojskowej służby zdrowia. </a:t>
            </a:r>
            <a:endParaRPr lang="pl-PL" sz="7200" b="1" dirty="0" smtClean="0"/>
          </a:p>
          <a:p>
            <a:pPr algn="just">
              <a:lnSpc>
                <a:spcPct val="170000"/>
              </a:lnSpc>
            </a:pPr>
            <a:endParaRPr lang="pl-PL" sz="7200" b="1" dirty="0"/>
          </a:p>
          <a:p>
            <a:pPr algn="just">
              <a:lnSpc>
                <a:spcPct val="170000"/>
              </a:lnSpc>
            </a:pPr>
            <a:r>
              <a:rPr lang="pl-PL" sz="7200" b="1" dirty="0" smtClean="0"/>
              <a:t>Głównym </a:t>
            </a:r>
            <a:r>
              <a:rPr lang="pl-PL" sz="7200" b="1" dirty="0"/>
              <a:t>dążeniem władz Wydziału i MON jest taka rekonstrukcja, aby Wydział Wojskowo-Lekarski był jednym z najlepszych w Polsce, który przygotowuje i kształci absolwentów oficerów-lekarzy dla potrzeb MON, zarówno w okresie pokoju, jak i konfliktów zbrojnych (wojny).</a:t>
            </a:r>
          </a:p>
          <a:p>
            <a:pPr algn="just">
              <a:lnSpc>
                <a:spcPct val="170000"/>
              </a:lnSpc>
            </a:pPr>
            <a:r>
              <a:rPr lang="pl-PL" sz="7200" b="1" dirty="0"/>
              <a:t> </a:t>
            </a:r>
          </a:p>
          <a:p>
            <a:pPr algn="just">
              <a:lnSpc>
                <a:spcPct val="170000"/>
              </a:lnSpc>
            </a:pPr>
            <a:r>
              <a:rPr lang="pl-PL" sz="7200" b="1" dirty="0"/>
              <a:t> </a:t>
            </a:r>
          </a:p>
          <a:p>
            <a:r>
              <a:rPr lang="pl-PL" dirty="0"/>
              <a:t> </a:t>
            </a:r>
          </a:p>
          <a:p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7561102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9036496" cy="473008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 smtClean="0"/>
              <a:t>Główną </a:t>
            </a:r>
            <a:r>
              <a:rPr lang="pl-PL" sz="2000" b="1" dirty="0"/>
              <a:t>misją Dziekana Wydziału Wojskowo-Lekarskiego w kadencji 2016-2020 jest opracowanie mechanizmów, zmierzających do większej selekcji studentów na pierwszych latach studiów (zwłaszcza na pierwszym roku) oraz opracowanie i realizacja praktycznego kształcenia klinicznego na szóstym roku studiów</a:t>
            </a:r>
            <a:r>
              <a:rPr lang="pl-PL" sz="2000" b="1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l-PL" sz="2000" b="1" dirty="0"/>
          </a:p>
          <a:p>
            <a:pPr algn="just">
              <a:lnSpc>
                <a:spcPct val="150000"/>
              </a:lnSpc>
            </a:pPr>
            <a:r>
              <a:rPr lang="pl-PL" sz="2000" b="1" dirty="0" smtClean="0"/>
              <a:t> </a:t>
            </a:r>
            <a:r>
              <a:rPr lang="pl-PL" sz="2000" b="1" dirty="0"/>
              <a:t>Jakich absolwentów wykształcimy i jak będą oni przygotowani praktycznie do służby w ochronie zdrowia zależy właśnie od tych wymienionych elementów mojej misji i sądzę, że będą one decydujące.</a:t>
            </a:r>
          </a:p>
        </p:txBody>
      </p:sp>
    </p:spTree>
    <p:extLst>
      <p:ext uri="{BB962C8B-B14F-4D97-AF65-F5344CB8AC3E}">
        <p14:creationId xmlns:p14="http://schemas.microsoft.com/office/powerpoint/2010/main" val="241488836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52534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l-PL" sz="2000" b="1" dirty="0"/>
              <a:t>Jednostka nieustannie dąży do udoskonalania realizowanego procesu kształcenia i dostosowywania go do aktualnych wymagań i potrzeb rynku pracy. W związku z tym w procesie dydaktycznym obok tradycyjnych metod nauczania coraz większe znaczenie mają  nowoczesne techniki oparte o wykorzystanie specjalistycznego sprzętu audio wizualnego i metody nauczania aktywizujące studentów na zajęciach</a:t>
            </a:r>
            <a:r>
              <a:rPr lang="pl-PL" sz="2000" b="1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l-PL" sz="2000" b="1" dirty="0"/>
          </a:p>
          <a:p>
            <a:pPr algn="just">
              <a:lnSpc>
                <a:spcPct val="150000"/>
              </a:lnSpc>
            </a:pPr>
            <a:r>
              <a:rPr lang="pl-PL" sz="2000" b="1" dirty="0" smtClean="0"/>
              <a:t> </a:t>
            </a:r>
            <a:r>
              <a:rPr lang="pl-PL" sz="2000" b="1" dirty="0"/>
              <a:t>Wydział podejmuje również działania mające na celu aktualizację realizowanych programów nauczania, modernizację szeroko pojętej bazy naukowo - dydaktycznej oraz podnoszenie kwalifikacji kadry dydaktycznej. </a:t>
            </a:r>
          </a:p>
          <a:p>
            <a:pPr algn="just">
              <a:lnSpc>
                <a:spcPct val="150000"/>
              </a:lnSpc>
            </a:pPr>
            <a:r>
              <a:rPr lang="pl-PL" sz="2000" b="1" dirty="0"/>
              <a:t>W ramach przedmiotowego obszaru przyjmuje się do realizacji następujące cele strategiczne: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solidFill>
                  <a:srgbClr val="FF0000"/>
                </a:solidFill>
              </a:rPr>
              <a:t>A: Lepsza dydaktyka,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solidFill>
                  <a:srgbClr val="FF0000"/>
                </a:solidFill>
              </a:rPr>
              <a:t>B: Lepsze warunki studiowania,</a:t>
            </a:r>
          </a:p>
          <a:p>
            <a:pPr algn="just">
              <a:lnSpc>
                <a:spcPct val="150000"/>
              </a:lnSpc>
            </a:pPr>
            <a:r>
              <a:rPr lang="pl-PL" sz="2000" b="1" dirty="0">
                <a:solidFill>
                  <a:srgbClr val="FF0000"/>
                </a:solidFill>
              </a:rPr>
              <a:t>C: Internacjonalizacja.</a:t>
            </a:r>
          </a:p>
          <a:p>
            <a:pPr algn="just">
              <a:lnSpc>
                <a:spcPct val="150000"/>
              </a:lnSpc>
            </a:pP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13848312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8928992" cy="554461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pl-PL" sz="1800" b="1" dirty="0"/>
              <a:t>Wskaźniki realizacji celu strategicznego A:</a:t>
            </a:r>
            <a:endParaRPr lang="pl-PL" sz="1800" dirty="0"/>
          </a:p>
          <a:p>
            <a:pPr algn="just">
              <a:lnSpc>
                <a:spcPct val="150000"/>
              </a:lnSpc>
            </a:pPr>
            <a:r>
              <a:rPr lang="pl-PL" sz="1800" dirty="0"/>
              <a:t>- </a:t>
            </a:r>
            <a:r>
              <a:rPr lang="pl-PL" sz="1800" dirty="0">
                <a:solidFill>
                  <a:srgbClr val="FF0000"/>
                </a:solidFill>
              </a:rPr>
              <a:t>udział zaktualizowanych programów nauczania w stosunku do ogólnej ich liczby,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solidFill>
                  <a:srgbClr val="FF0000"/>
                </a:solidFill>
              </a:rPr>
              <a:t>- liczba kart przedmiotów dostosowanych do obowiązujących wymagań,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solidFill>
                  <a:srgbClr val="FF0000"/>
                </a:solidFill>
              </a:rPr>
              <a:t>- liczba zakupionego sprzętu,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solidFill>
                  <a:srgbClr val="FF0000"/>
                </a:solidFill>
              </a:rPr>
              <a:t>- liczba wdrożonych nowoczesnych metod dydaktycznych,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solidFill>
                  <a:srgbClr val="FF0000"/>
                </a:solidFill>
              </a:rPr>
              <a:t>- liczba zakupionych platform e – </a:t>
            </a:r>
            <a:r>
              <a:rPr lang="pl-PL" sz="1800" dirty="0" err="1">
                <a:solidFill>
                  <a:srgbClr val="FF0000"/>
                </a:solidFill>
              </a:rPr>
              <a:t>learningowych</a:t>
            </a:r>
            <a:r>
              <a:rPr lang="pl-PL" sz="1800" dirty="0">
                <a:solidFill>
                  <a:srgbClr val="FF0000"/>
                </a:solidFill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solidFill>
                  <a:srgbClr val="FF0000"/>
                </a:solidFill>
              </a:rPr>
              <a:t>- udział zajęć wykorzystujących platformę e – </a:t>
            </a:r>
            <a:r>
              <a:rPr lang="pl-PL" sz="1800" dirty="0" err="1">
                <a:solidFill>
                  <a:srgbClr val="FF0000"/>
                </a:solidFill>
              </a:rPr>
              <a:t>learningowa</a:t>
            </a:r>
            <a:r>
              <a:rPr lang="pl-PL" sz="1800" dirty="0">
                <a:solidFill>
                  <a:srgbClr val="FF0000"/>
                </a:solidFill>
              </a:rPr>
              <a:t> w ogólnej ich liczbie,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solidFill>
                  <a:srgbClr val="FF0000"/>
                </a:solidFill>
              </a:rPr>
              <a:t>- liczba nowych przedmiotów fakultatywnych,</a:t>
            </a:r>
          </a:p>
          <a:p>
            <a:pPr algn="just">
              <a:lnSpc>
                <a:spcPct val="150000"/>
              </a:lnSpc>
            </a:pPr>
            <a:r>
              <a:rPr lang="pl-PL" sz="1800" dirty="0">
                <a:solidFill>
                  <a:srgbClr val="FF0000"/>
                </a:solidFill>
              </a:rPr>
              <a:t>- udział przedmiotów wykorzystujących zajęcia praktyczne w ogólnej ich liczbie.</a:t>
            </a:r>
          </a:p>
          <a:p>
            <a:pPr algn="just">
              <a:lnSpc>
                <a:spcPct val="150000"/>
              </a:lnSpc>
            </a:pPr>
            <a:endParaRPr lang="pl-PL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91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1405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656183"/>
          </a:xfrm>
        </p:spPr>
        <p:txBody>
          <a:bodyPr>
            <a:normAutofit fontScale="90000"/>
          </a:bodyPr>
          <a:lstStyle/>
          <a:p>
            <a:r>
              <a:rPr lang="pl-PL" sz="2200" b="1" dirty="0"/>
              <a:t>Cel strategiczny B: Lepsze warunki </a:t>
            </a:r>
            <a:r>
              <a:rPr lang="pl-PL" sz="2200" b="1" dirty="0" smtClean="0"/>
              <a:t>studiowania</a:t>
            </a:r>
            <a:br>
              <a:rPr lang="pl-PL" sz="2200" b="1" dirty="0" smtClean="0"/>
            </a:br>
            <a:r>
              <a:rPr lang="pl-PL" sz="2200" dirty="0"/>
              <a:t/>
            </a:r>
            <a:br>
              <a:rPr lang="pl-PL" sz="2200" dirty="0"/>
            </a:br>
            <a:r>
              <a:rPr lang="pl-PL" dirty="0"/>
              <a:t> </a:t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9144000" cy="5976664"/>
          </a:xfrm>
        </p:spPr>
        <p:txBody>
          <a:bodyPr>
            <a:noAutofit/>
          </a:bodyPr>
          <a:lstStyle/>
          <a:p>
            <a:pPr algn="just"/>
            <a:r>
              <a:rPr lang="pl-PL" sz="1800" b="1" dirty="0"/>
              <a:t>Zdefiniowanie potrzeb w zakresie procedur obsługi </a:t>
            </a:r>
            <a:r>
              <a:rPr lang="pl-PL" sz="1800" b="1" dirty="0" smtClean="0"/>
              <a:t>studentów.</a:t>
            </a:r>
            <a:endParaRPr lang="pl-PL" sz="1800" b="1" dirty="0"/>
          </a:p>
          <a:p>
            <a:pPr algn="just"/>
            <a:r>
              <a:rPr lang="pl-PL" sz="1800" b="1" dirty="0"/>
              <a:t> </a:t>
            </a:r>
          </a:p>
          <a:p>
            <a:pPr algn="just"/>
            <a:r>
              <a:rPr lang="pl-PL" sz="1800" b="1" dirty="0"/>
              <a:t>Optymalizacja i wdrożenie procedur obsługi studentów (dziekanaty, kliniki, zakłady</a:t>
            </a:r>
            <a:r>
              <a:rPr lang="pl-PL" sz="1800" b="1" dirty="0" smtClean="0"/>
              <a:t>).</a:t>
            </a:r>
            <a:endParaRPr lang="pl-PL" sz="1800" b="1" dirty="0"/>
          </a:p>
          <a:p>
            <a:pPr algn="just"/>
            <a:r>
              <a:rPr lang="pl-PL" sz="1800" b="1" dirty="0"/>
              <a:t> </a:t>
            </a:r>
          </a:p>
          <a:p>
            <a:pPr algn="just"/>
            <a:r>
              <a:rPr lang="pl-PL" sz="1800" b="1" dirty="0"/>
              <a:t>Szkolenia dla pracowników dziekanatu (PR, szkolenia językowe</a:t>
            </a:r>
            <a:r>
              <a:rPr lang="pl-PL" sz="1800" b="1" dirty="0" smtClean="0"/>
              <a:t>).</a:t>
            </a:r>
          </a:p>
          <a:p>
            <a:pPr algn="just"/>
            <a:endParaRPr lang="pl-PL" sz="1800" b="1" dirty="0"/>
          </a:p>
          <a:p>
            <a:pPr algn="just"/>
            <a:r>
              <a:rPr lang="pl-PL" sz="1800" b="1" dirty="0"/>
              <a:t> </a:t>
            </a:r>
          </a:p>
          <a:p>
            <a:pPr algn="just"/>
            <a:r>
              <a:rPr lang="pl-PL" sz="1800" b="1" dirty="0"/>
              <a:t>Dostosowanie budynków do potrzeb osób niepełnosprawnych i potrzeb </a:t>
            </a:r>
            <a:r>
              <a:rPr lang="pl-PL" sz="1800" b="1" dirty="0" smtClean="0"/>
              <a:t>BHP.</a:t>
            </a:r>
            <a:endParaRPr lang="pl-PL" sz="1800" b="1" dirty="0"/>
          </a:p>
          <a:p>
            <a:pPr algn="just"/>
            <a:r>
              <a:rPr lang="pl-PL" sz="1800" b="1" dirty="0"/>
              <a:t> </a:t>
            </a:r>
          </a:p>
          <a:p>
            <a:pPr algn="just"/>
            <a:r>
              <a:rPr lang="pl-PL" sz="1800" b="1" dirty="0"/>
              <a:t>Dostosowanie przestrzeni dydaktycznej do aktualnych potrzeb i </a:t>
            </a:r>
            <a:r>
              <a:rPr lang="pl-PL" sz="1800" b="1" dirty="0" smtClean="0"/>
              <a:t>wymogów.</a:t>
            </a:r>
          </a:p>
          <a:p>
            <a:pPr algn="just"/>
            <a:endParaRPr lang="pl-PL" sz="1800" b="1" dirty="0"/>
          </a:p>
          <a:p>
            <a:pPr algn="just"/>
            <a:r>
              <a:rPr lang="pl-PL" sz="1800" b="1" dirty="0"/>
              <a:t> Zapewnienie dostępu do obiektów </a:t>
            </a:r>
            <a:r>
              <a:rPr lang="pl-PL" sz="1800" b="1" dirty="0" smtClean="0"/>
              <a:t>sportowych.</a:t>
            </a:r>
            <a:endParaRPr lang="pl-PL" sz="1800" b="1" dirty="0"/>
          </a:p>
          <a:p>
            <a:pPr algn="just"/>
            <a:r>
              <a:rPr lang="pl-PL" sz="1800" b="1" dirty="0"/>
              <a:t> </a:t>
            </a:r>
          </a:p>
          <a:p>
            <a:pPr algn="just"/>
            <a:r>
              <a:rPr lang="pl-PL" sz="1800" b="1" dirty="0"/>
              <a:t>Zapewnienie możliwości działania w kołach naukowych przy klinikach (konferencje, warsztaty</a:t>
            </a:r>
            <a:r>
              <a:rPr lang="pl-PL" sz="1800" b="1" dirty="0" smtClean="0"/>
              <a:t>).</a:t>
            </a:r>
            <a:endParaRPr lang="pl-PL" sz="1800" b="1" dirty="0"/>
          </a:p>
          <a:p>
            <a:pPr algn="just"/>
            <a:r>
              <a:rPr lang="pl-PL" sz="1800" b="1" dirty="0"/>
              <a:t> </a:t>
            </a:r>
          </a:p>
          <a:p>
            <a:pPr algn="just"/>
            <a:r>
              <a:rPr lang="pl-PL" sz="1800" b="1" dirty="0"/>
              <a:t>Umożliwienie indywidualnego uczestnictwa w ostrych dyżurach </a:t>
            </a:r>
            <a:r>
              <a:rPr lang="pl-PL" sz="1800" b="1" dirty="0" smtClean="0"/>
              <a:t>szpitalnych.</a:t>
            </a:r>
            <a:endParaRPr lang="pl-PL" sz="1800" b="1" dirty="0"/>
          </a:p>
          <a:p>
            <a:pPr algn="just"/>
            <a:endParaRPr lang="pl-PL" sz="1800" b="1" dirty="0"/>
          </a:p>
          <a:p>
            <a:endParaRPr lang="pl-PL" sz="1800" b="1" dirty="0"/>
          </a:p>
        </p:txBody>
      </p:sp>
    </p:spTree>
    <p:extLst>
      <p:ext uri="{BB962C8B-B14F-4D97-AF65-F5344CB8AC3E}">
        <p14:creationId xmlns:p14="http://schemas.microsoft.com/office/powerpoint/2010/main" val="231695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96751"/>
          </a:xfrm>
        </p:spPr>
        <p:txBody>
          <a:bodyPr>
            <a:normAutofit/>
          </a:bodyPr>
          <a:lstStyle/>
          <a:p>
            <a:r>
              <a:rPr lang="pl-PL" sz="2000" b="1" dirty="0"/>
              <a:t>Cel strategiczny C: Internacjonalizacja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7504" y="908720"/>
            <a:ext cx="8928992" cy="5688632"/>
          </a:xfrm>
        </p:spPr>
        <p:txBody>
          <a:bodyPr>
            <a:noAutofit/>
          </a:bodyPr>
          <a:lstStyle/>
          <a:p>
            <a:pPr algn="just">
              <a:lnSpc>
                <a:spcPct val="170000"/>
              </a:lnSpc>
            </a:pPr>
            <a:r>
              <a:rPr lang="pl-PL" sz="1800" dirty="0">
                <a:solidFill>
                  <a:srgbClr val="FF0000"/>
                </a:solidFill>
              </a:rPr>
              <a:t>Uczestniczenie w targach edukacyjnych; promocja Wydziału; rozwój i pozycjonowanie strony </a:t>
            </a:r>
            <a:r>
              <a:rPr lang="pl-PL" sz="1800" dirty="0" smtClean="0">
                <a:solidFill>
                  <a:srgbClr val="FF0000"/>
                </a:solidFill>
              </a:rPr>
              <a:t>internetowej.</a:t>
            </a:r>
            <a:endParaRPr lang="pl-PL" sz="1800" dirty="0">
              <a:solidFill>
                <a:srgbClr val="FF0000"/>
              </a:solidFill>
            </a:endParaRPr>
          </a:p>
          <a:p>
            <a:pPr algn="just">
              <a:lnSpc>
                <a:spcPct val="170000"/>
              </a:lnSpc>
            </a:pPr>
            <a:r>
              <a:rPr lang="pl-PL" sz="1800" dirty="0">
                <a:solidFill>
                  <a:srgbClr val="FF0000"/>
                </a:solidFill>
              </a:rPr>
              <a:t> </a:t>
            </a:r>
          </a:p>
          <a:p>
            <a:pPr algn="just">
              <a:lnSpc>
                <a:spcPct val="170000"/>
              </a:lnSpc>
            </a:pPr>
            <a:r>
              <a:rPr lang="pl-PL" sz="1800" dirty="0">
                <a:solidFill>
                  <a:srgbClr val="FF0000"/>
                </a:solidFill>
              </a:rPr>
              <a:t>Reklama na międzynarodowym rynku edukacyjnym i nawiązywanie międzynarodowych </a:t>
            </a:r>
            <a:r>
              <a:rPr lang="pl-PL" sz="1800" dirty="0" smtClean="0">
                <a:solidFill>
                  <a:srgbClr val="FF0000"/>
                </a:solidFill>
              </a:rPr>
              <a:t>kontaktów.</a:t>
            </a:r>
            <a:endParaRPr lang="pl-PL" sz="1800" dirty="0">
              <a:solidFill>
                <a:srgbClr val="FF0000"/>
              </a:solidFill>
            </a:endParaRPr>
          </a:p>
          <a:p>
            <a:pPr algn="just">
              <a:lnSpc>
                <a:spcPct val="170000"/>
              </a:lnSpc>
            </a:pPr>
            <a:r>
              <a:rPr lang="pl-PL" sz="1800" dirty="0">
                <a:solidFill>
                  <a:srgbClr val="FF0000"/>
                </a:solidFill>
              </a:rPr>
              <a:t> </a:t>
            </a:r>
          </a:p>
          <a:p>
            <a:pPr algn="just">
              <a:lnSpc>
                <a:spcPct val="170000"/>
              </a:lnSpc>
            </a:pPr>
            <a:r>
              <a:rPr lang="pl-PL" sz="1800" dirty="0">
                <a:solidFill>
                  <a:srgbClr val="FF0000"/>
                </a:solidFill>
              </a:rPr>
              <a:t>Podejmowanie inicjatyw mających na celu pozyskiwanie zagranicznych </a:t>
            </a:r>
            <a:r>
              <a:rPr lang="pl-PL" sz="1800" dirty="0" smtClean="0">
                <a:solidFill>
                  <a:srgbClr val="FF0000"/>
                </a:solidFill>
              </a:rPr>
              <a:t>akredytacji.</a:t>
            </a:r>
            <a:endParaRPr lang="pl-PL" sz="1800" dirty="0">
              <a:solidFill>
                <a:srgbClr val="FF0000"/>
              </a:solidFill>
            </a:endParaRPr>
          </a:p>
          <a:p>
            <a:pPr algn="just">
              <a:lnSpc>
                <a:spcPct val="170000"/>
              </a:lnSpc>
            </a:pPr>
            <a:r>
              <a:rPr lang="pl-PL" sz="1800" dirty="0">
                <a:solidFill>
                  <a:srgbClr val="FF0000"/>
                </a:solidFill>
              </a:rPr>
              <a:t> </a:t>
            </a:r>
          </a:p>
          <a:p>
            <a:pPr algn="just">
              <a:lnSpc>
                <a:spcPct val="170000"/>
              </a:lnSpc>
            </a:pPr>
            <a:r>
              <a:rPr lang="pl-PL" sz="1800" dirty="0">
                <a:solidFill>
                  <a:srgbClr val="FF0000"/>
                </a:solidFill>
              </a:rPr>
              <a:t>Poszerzenie współpracy z </a:t>
            </a:r>
            <a:r>
              <a:rPr lang="pl-PL" sz="1800" dirty="0" smtClean="0">
                <a:solidFill>
                  <a:srgbClr val="FF0000"/>
                </a:solidFill>
              </a:rPr>
              <a:t>podmiotami </a:t>
            </a:r>
            <a:r>
              <a:rPr lang="pl-PL" sz="1800" dirty="0">
                <a:solidFill>
                  <a:srgbClr val="FF0000"/>
                </a:solidFill>
              </a:rPr>
              <a:t>spoza </a:t>
            </a:r>
            <a:r>
              <a:rPr lang="pl-PL" sz="1800" dirty="0" smtClean="0">
                <a:solidFill>
                  <a:srgbClr val="FF0000"/>
                </a:solidFill>
              </a:rPr>
              <a:t>Uczelni.</a:t>
            </a:r>
            <a:endParaRPr lang="pl-PL" sz="1800" dirty="0">
              <a:solidFill>
                <a:srgbClr val="FF0000"/>
              </a:solidFill>
            </a:endParaRPr>
          </a:p>
          <a:p>
            <a:pPr algn="just">
              <a:lnSpc>
                <a:spcPct val="170000"/>
              </a:lnSpc>
            </a:pPr>
            <a:endParaRPr lang="pl-PL" sz="1800" dirty="0">
              <a:solidFill>
                <a:srgbClr val="FF0000"/>
              </a:solidFill>
            </a:endParaRPr>
          </a:p>
          <a:p>
            <a:pPr algn="just">
              <a:lnSpc>
                <a:spcPct val="170000"/>
              </a:lnSpc>
            </a:pPr>
            <a:r>
              <a:rPr lang="pl-PL" sz="1800" dirty="0">
                <a:solidFill>
                  <a:srgbClr val="FF0000"/>
                </a:solidFill>
              </a:rPr>
              <a:t>Rozszerzenie udziału w europejskim programie wymiany studenckiej </a:t>
            </a:r>
            <a:r>
              <a:rPr lang="pl-PL" sz="1800" dirty="0" smtClean="0">
                <a:solidFill>
                  <a:srgbClr val="FF0000"/>
                </a:solidFill>
              </a:rPr>
              <a:t>ERASMUS.</a:t>
            </a:r>
            <a:endParaRPr lang="pl-PL" sz="1800" dirty="0">
              <a:solidFill>
                <a:srgbClr val="FF0000"/>
              </a:solidFill>
            </a:endParaRPr>
          </a:p>
          <a:p>
            <a:pPr algn="just">
              <a:lnSpc>
                <a:spcPct val="170000"/>
              </a:lnSpc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20860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567835"/>
              </p:ext>
            </p:extLst>
          </p:nvPr>
        </p:nvGraphicFramePr>
        <p:xfrm>
          <a:off x="457200" y="2852935"/>
          <a:ext cx="8229600" cy="4176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3214996995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78713081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71522439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719740008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449120451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23799086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94527179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544028324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161633603"/>
                    </a:ext>
                  </a:extLst>
                </a:gridCol>
              </a:tblGrid>
              <a:tr h="666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699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Uniwersytet Medyczny w Łodzi; Wydział Farmaceutyczny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NZ1F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92,88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75,04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291,62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0,11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31,00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B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41371440"/>
                  </a:ext>
                </a:extLst>
              </a:tr>
              <a:tr h="666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Uniwersytet Medyczny w Łodzi; Wydział Lekarski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NZ1M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333,82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91,49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1817,58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1,33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83,00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A+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68553137"/>
                  </a:ext>
                </a:extLst>
              </a:tr>
              <a:tr h="13409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701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Uniwersytet Medyczny w Łodzi; Wydział Nauk Biomedycznych i Kształcenia Podyplomowego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NZ1M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51,06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83,04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257,79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1,29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75,00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62983971"/>
                  </a:ext>
                </a:extLst>
              </a:tr>
              <a:tr h="666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702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Uniwersytet Medyczny w Łodzi; Wydział Nauk o Zdrowiu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NZ1M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132,21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91,14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840,30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0,70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72,00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88856505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703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Uniwersytet Medyczny w Łodzi; Wydział Wojskowo-Lekarski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NZ1M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209,94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79,03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775,01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0,20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effectLst/>
                        </a:rPr>
                        <a:t>30,00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effectLst/>
                        </a:rPr>
                        <a:t>A 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51446627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57200" y="1203291"/>
            <a:ext cx="8229600" cy="21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Wydział Wojskowo-Lekarski awansował do grupy jednostek A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 podstawie przeprowadzonej oceny parametrycznej w 2017 roku przez Ministerstwo Nauki i Szkolnictwa Wyższego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Wydział Wojskowo-Lekarski otrzymał kategorię A, co jest  znakomitym osiągnięciem i dlatego chciałbym wszystkim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pracownikom naukowo-dydaktycznym podziękować za wspólny sukces.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kumimoji="0" lang="pl-PL" altLang="pl-P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Dziekan Wydziału Wojskowo-Lekarskiego</a:t>
            </a: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Prof. zw. dr hab. med. Jurek Olszewski </a:t>
            </a: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pl-PL" altLang="pl-PL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035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3975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5377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1024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108520" y="1028343"/>
            <a:ext cx="9252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l-PL" kern="150" dirty="0">
                <a:solidFill>
                  <a:srgbClr val="FF0000"/>
                </a:solidFill>
                <a:latin typeface="Times New Roman" panose="02020603050405020304" pitchFamily="18" charset="0"/>
                <a:ea typeface="Mangal"/>
              </a:rPr>
              <a:t> </a:t>
            </a:r>
            <a:r>
              <a:rPr lang="pl-PL" b="1" kern="150" dirty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Po połączeniu Wojskowej Akademii Medycznej z Akademią Medyczną w Łodzi i utworzeniu </a:t>
            </a:r>
            <a:r>
              <a:rPr lang="pl-PL" b="1" kern="150" dirty="0" smtClean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1 </a:t>
            </a:r>
            <a:r>
              <a:rPr lang="pl-PL" b="1" kern="150" dirty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października 2002 roku Uniwersytetu Medycznego, Wydział Lekarski WAM został przekształcony </a:t>
            </a:r>
            <a:r>
              <a:rPr lang="pl-PL" b="1" kern="150" dirty="0" smtClean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na Wydział Fizjoterapii i Wydział </a:t>
            </a:r>
            <a:r>
              <a:rPr lang="pl-PL" b="1" kern="150" dirty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Wojskowo-Lekarski Uniwersytetu Medycznego. Wydział jest prawnym następcą i kontynuatorem tradycji Wydziału Lekarskiego WAM. </a:t>
            </a:r>
            <a:endParaRPr lang="pl-PL" b="1" kern="150" dirty="0" smtClean="0">
              <a:latin typeface="Calibri" panose="020F0502020204030204" pitchFamily="34" charset="0"/>
              <a:ea typeface="Mangal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endParaRPr lang="pl-PL" b="1" kern="150" dirty="0" smtClean="0">
              <a:latin typeface="Calibri" panose="020F0502020204030204" pitchFamily="34" charset="0"/>
              <a:ea typeface="Mangal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4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3860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0889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2367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3151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764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851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5811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107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0318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4021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9189" y="1052736"/>
            <a:ext cx="925252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l-PL" kern="150" dirty="0">
                <a:solidFill>
                  <a:srgbClr val="FF0000"/>
                </a:solidFill>
                <a:latin typeface="Times New Roman" panose="02020603050405020304" pitchFamily="18" charset="0"/>
                <a:ea typeface="Mangal"/>
              </a:rPr>
              <a:t> </a:t>
            </a:r>
            <a:r>
              <a:rPr lang="pl-PL" sz="2000" b="1" kern="150" dirty="0" smtClean="0">
                <a:ea typeface="Mangal"/>
              </a:rPr>
              <a:t>Dziekan Wydziału Fizjoterapii-</a:t>
            </a:r>
          </a:p>
          <a:p>
            <a:pPr algn="just">
              <a:lnSpc>
                <a:spcPct val="200000"/>
              </a:lnSpc>
            </a:pPr>
            <a:endParaRPr lang="pl-PL" sz="2000" b="1" kern="150" dirty="0" smtClean="0">
              <a:ea typeface="Mangal"/>
            </a:endParaRPr>
          </a:p>
          <a:p>
            <a:pPr algn="just">
              <a:lnSpc>
                <a:spcPct val="200000"/>
              </a:lnSpc>
            </a:pP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Płk w st. </a:t>
            </a:r>
            <a:r>
              <a:rPr lang="pl-PL" sz="2000" kern="150" dirty="0" err="1">
                <a:solidFill>
                  <a:srgbClr val="FF0000"/>
                </a:solidFill>
                <a:ea typeface="Mangal"/>
              </a:rPr>
              <a:t>s</a:t>
            </a:r>
            <a:r>
              <a:rPr lang="pl-PL" sz="2000" kern="150" dirty="0" err="1" smtClean="0">
                <a:solidFill>
                  <a:srgbClr val="FF0000"/>
                </a:solidFill>
                <a:ea typeface="Mangal"/>
              </a:rPr>
              <a:t>pocz</a:t>
            </a: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. prof. zw. dr hab. med. Jurek Olszewski w latach 2002-2008</a:t>
            </a:r>
          </a:p>
          <a:p>
            <a:pPr algn="just">
              <a:lnSpc>
                <a:spcPct val="200000"/>
              </a:lnSpc>
            </a:pPr>
            <a:endParaRPr lang="pl-PL" sz="2000" kern="150" dirty="0" smtClean="0">
              <a:solidFill>
                <a:srgbClr val="FF0000"/>
              </a:solidFill>
              <a:ea typeface="Mangal"/>
            </a:endParaRPr>
          </a:p>
          <a:p>
            <a:pPr algn="just">
              <a:lnSpc>
                <a:spcPct val="200000"/>
              </a:lnSpc>
            </a:pP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 </a:t>
            </a:r>
            <a:r>
              <a:rPr lang="pl-PL" sz="2000" b="1" kern="150" dirty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Od 2009 roku decyzją Senatu Uczelni w skład Wydziału Wojskowo- Lekarskiego został włączony Oddział Fizjoterapii, który w 2012 r. przekształcono na kierunek fizjoterapia w ramach Wydziału Wojskowo-Lekarskiego.</a:t>
            </a:r>
            <a:endParaRPr lang="pl-PL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endParaRPr lang="pl-PL" sz="2000" kern="150" dirty="0" smtClean="0">
              <a:solidFill>
                <a:srgbClr val="FF0000"/>
              </a:solidFill>
              <a:ea typeface="Mangal"/>
            </a:endParaRPr>
          </a:p>
          <a:p>
            <a:pPr algn="just">
              <a:lnSpc>
                <a:spcPct val="200000"/>
              </a:lnSpc>
            </a:pPr>
            <a:endParaRPr lang="pl-PL" b="1" kern="150" dirty="0" smtClean="0">
              <a:latin typeface="Calibri" panose="020F0502020204030204" pitchFamily="34" charset="0"/>
              <a:ea typeface="Mangal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2070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7949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2761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174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0720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246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0079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8206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2491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4251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108520" y="1028343"/>
            <a:ext cx="9252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l-PL" kern="150" dirty="0">
                <a:solidFill>
                  <a:srgbClr val="FF0000"/>
                </a:solidFill>
                <a:latin typeface="Times New Roman" panose="02020603050405020304" pitchFamily="18" charset="0"/>
                <a:ea typeface="Mangal"/>
              </a:rPr>
              <a:t> </a:t>
            </a:r>
            <a:r>
              <a:rPr lang="pl-PL" sz="2000" kern="150" dirty="0" smtClean="0">
                <a:solidFill>
                  <a:srgbClr val="FF0000"/>
                </a:solidFill>
                <a:latin typeface="Times New Roman" panose="02020603050405020304" pitchFamily="18" charset="0"/>
                <a:ea typeface="Mangal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pl-PL" sz="2000" b="1" kern="150" dirty="0" smtClean="0">
                <a:ea typeface="Mangal"/>
                <a:cs typeface="Calibri" panose="020F0502020204030204" pitchFamily="34" charset="0"/>
              </a:rPr>
              <a:t>Dziekan Wydziału Wojskowo-Lekarskiego </a:t>
            </a:r>
            <a:r>
              <a:rPr lang="pl-PL" sz="2000" b="1" kern="150" dirty="0">
                <a:ea typeface="Mangal"/>
                <a:cs typeface="Calibri" panose="020F0502020204030204" pitchFamily="34" charset="0"/>
              </a:rPr>
              <a:t>Uniwersytetu </a:t>
            </a:r>
            <a:r>
              <a:rPr lang="pl-PL" sz="2000" b="1" kern="150" dirty="0" smtClean="0">
                <a:ea typeface="Mangal"/>
                <a:cs typeface="Calibri" panose="020F0502020204030204" pitchFamily="34" charset="0"/>
              </a:rPr>
              <a:t>Medycznego w Łodzi-</a:t>
            </a:r>
          </a:p>
          <a:p>
            <a:pPr algn="just">
              <a:lnSpc>
                <a:spcPct val="200000"/>
              </a:lnSpc>
            </a:pPr>
            <a:endParaRPr lang="pl-PL" sz="2000" b="1" kern="150" dirty="0" smtClean="0">
              <a:ea typeface="Mangal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pl-PL" sz="2000" b="1" kern="150" dirty="0" smtClean="0">
                <a:ea typeface="Mangal"/>
                <a:cs typeface="Calibri" panose="020F0502020204030204" pitchFamily="34" charset="0"/>
              </a:rPr>
              <a:t> </a:t>
            </a:r>
            <a:r>
              <a:rPr lang="pl-PL" sz="2000" kern="150" dirty="0">
                <a:solidFill>
                  <a:srgbClr val="FF0000"/>
                </a:solidFill>
                <a:ea typeface="Mangal"/>
              </a:rPr>
              <a:t>Płk w st. </a:t>
            </a:r>
            <a:r>
              <a:rPr lang="pl-PL" sz="2000" kern="150" dirty="0" err="1">
                <a:solidFill>
                  <a:srgbClr val="FF0000"/>
                </a:solidFill>
                <a:ea typeface="Mangal"/>
              </a:rPr>
              <a:t>spocz</a:t>
            </a:r>
            <a:r>
              <a:rPr lang="pl-PL" sz="2000" kern="150" dirty="0">
                <a:solidFill>
                  <a:srgbClr val="FF0000"/>
                </a:solidFill>
                <a:ea typeface="Mangal"/>
              </a:rPr>
              <a:t>. prof. zw. dr hab. </a:t>
            </a: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n. med</a:t>
            </a:r>
            <a:r>
              <a:rPr lang="pl-PL" sz="2000" kern="150" dirty="0">
                <a:solidFill>
                  <a:srgbClr val="FF0000"/>
                </a:solidFill>
                <a:ea typeface="Mangal"/>
              </a:rPr>
              <a:t>. </a:t>
            </a: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Jan Błaszczyk </a:t>
            </a:r>
            <a:r>
              <a:rPr lang="pl-PL" sz="2000" kern="150" dirty="0">
                <a:solidFill>
                  <a:srgbClr val="FF0000"/>
                </a:solidFill>
                <a:ea typeface="Mangal"/>
              </a:rPr>
              <a:t>w latach 2002-2008 </a:t>
            </a:r>
          </a:p>
          <a:p>
            <a:pPr algn="just">
              <a:lnSpc>
                <a:spcPct val="200000"/>
              </a:lnSpc>
            </a:pPr>
            <a:endParaRPr lang="pl-PL" b="1" kern="150" dirty="0" smtClean="0">
              <a:latin typeface="Calibri" panose="020F0502020204030204" pitchFamily="34" charset="0"/>
              <a:ea typeface="Mangal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" y="0"/>
            <a:ext cx="9135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986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5652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5877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0558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413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3718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999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6244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746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615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30143" y="476672"/>
            <a:ext cx="9252520" cy="827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l-PL" kern="150" dirty="0">
                <a:solidFill>
                  <a:srgbClr val="FF0000"/>
                </a:solidFill>
                <a:latin typeface="Times New Roman" panose="02020603050405020304" pitchFamily="18" charset="0"/>
                <a:ea typeface="Mangal"/>
              </a:rPr>
              <a:t> </a:t>
            </a:r>
            <a:r>
              <a:rPr lang="pl-PL" sz="2000" b="1" dirty="0" smtClean="0"/>
              <a:t>W </a:t>
            </a:r>
            <a:r>
              <a:rPr lang="pl-PL" sz="2000" b="1" dirty="0"/>
              <a:t>roku akademickim 2003/2004 uruchomiono po raz pierwszy studia anglojęzyczne na </a:t>
            </a:r>
            <a:r>
              <a:rPr lang="pl-PL" sz="2000" b="1" dirty="0" smtClean="0"/>
              <a:t>Wydziale Wojskowo-Lekarskim Uniwersytetu Medycznego </a:t>
            </a:r>
            <a:r>
              <a:rPr lang="pl-PL" sz="2000" b="1" dirty="0"/>
              <a:t>w Łodzi. </a:t>
            </a:r>
            <a:endParaRPr lang="pl-PL" sz="2000" b="1" dirty="0" smtClean="0"/>
          </a:p>
          <a:p>
            <a:pPr algn="just">
              <a:lnSpc>
                <a:spcPct val="200000"/>
              </a:lnSpc>
            </a:pPr>
            <a:endParaRPr lang="pl-PL" b="1" dirty="0"/>
          </a:p>
          <a:p>
            <a:r>
              <a:rPr lang="pl-PL" sz="2000" b="1" dirty="0" smtClean="0">
                <a:solidFill>
                  <a:srgbClr val="FF0000"/>
                </a:solidFill>
              </a:rPr>
              <a:t>Ostatni podchorążowie WAM ukończyli studia na Wydziale Wojskowo-Lekarskim</a:t>
            </a:r>
          </a:p>
          <a:p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sz="2000" b="1" dirty="0" smtClean="0">
                <a:solidFill>
                  <a:srgbClr val="FF0000"/>
                </a:solidFill>
              </a:rPr>
              <a:t> Uniwersytetu Medycznego w Łodzi w 2003 </a:t>
            </a:r>
            <a:r>
              <a:rPr lang="pl-PL" sz="2000" b="1" dirty="0">
                <a:solidFill>
                  <a:srgbClr val="FF0000"/>
                </a:solidFill>
              </a:rPr>
              <a:t>roku.</a:t>
            </a:r>
          </a:p>
          <a:p>
            <a:r>
              <a:rPr lang="pl-PL" sz="2000" b="1" dirty="0"/>
              <a:t/>
            </a:r>
            <a:br>
              <a:rPr lang="pl-PL" sz="2000" b="1" dirty="0"/>
            </a:br>
            <a:endParaRPr lang="pl-PL" sz="2000" b="1" dirty="0"/>
          </a:p>
          <a:p>
            <a:pPr algn="just">
              <a:lnSpc>
                <a:spcPct val="200000"/>
              </a:lnSpc>
            </a:pPr>
            <a:endParaRPr lang="pl-PL" b="1" kern="150" dirty="0" smtClean="0">
              <a:latin typeface="Calibri" panose="020F0502020204030204" pitchFamily="34" charset="0"/>
              <a:ea typeface="Mangal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pl-PL" sz="2000" b="1" kern="150" dirty="0" smtClean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W </a:t>
            </a:r>
            <a:r>
              <a:rPr lang="pl-PL" sz="2000" b="1" kern="150" dirty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2007 roku przywrócono na tym </a:t>
            </a:r>
            <a:r>
              <a:rPr lang="pl-PL" sz="2000" b="1" kern="15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Wydziale </a:t>
            </a:r>
            <a:r>
              <a:rPr lang="pl-PL" sz="2000" b="1" kern="150" smtClean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kształcenie </a:t>
            </a:r>
            <a:r>
              <a:rPr lang="pl-PL" sz="2000" b="1" kern="150" dirty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kandydatów na lekarzy wojskowych dla potrzeb Ministerstwa Obrony </a:t>
            </a:r>
            <a:r>
              <a:rPr lang="pl-PL" sz="2000" b="1" kern="150" dirty="0" smtClean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Narodowej</a:t>
            </a:r>
            <a:r>
              <a:rPr lang="pl-PL" sz="2000" b="1" kern="150" dirty="0"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 </a:t>
            </a:r>
            <a:r>
              <a:rPr lang="pl-PL" sz="2000" b="1" kern="150" dirty="0" smtClean="0">
                <a:solidFill>
                  <a:srgbClr val="FF0000"/>
                </a:solidFill>
                <a:latin typeface="Calibri" panose="020F0502020204030204" pitchFamily="34" charset="0"/>
                <a:ea typeface="Mangal"/>
                <a:cs typeface="Calibri" panose="020F0502020204030204" pitchFamily="34" charset="0"/>
              </a:rPr>
              <a:t>(w ramach kontraktu).</a:t>
            </a:r>
          </a:p>
          <a:p>
            <a:pPr algn="just">
              <a:lnSpc>
                <a:spcPct val="200000"/>
              </a:lnSpc>
            </a:pPr>
            <a:endParaRPr lang="pl-PL" sz="2000" b="1" kern="150" dirty="0" smtClean="0">
              <a:solidFill>
                <a:srgbClr val="FF0000"/>
              </a:solidFill>
              <a:latin typeface="Calibri" panose="020F0502020204030204" pitchFamily="34" charset="0"/>
              <a:ea typeface="Mangal"/>
              <a:cs typeface="Calibri" panose="020F0502020204030204" pitchFamily="34" charset="0"/>
            </a:endParaRPr>
          </a:p>
          <a:p>
            <a:r>
              <a:rPr lang="pl-PL" sz="2000" b="1" dirty="0"/>
              <a:t/>
            </a:r>
            <a:br>
              <a:rPr lang="pl-PL" sz="2000" b="1" dirty="0"/>
            </a:br>
            <a:endParaRPr lang="pl-PL" sz="2000" b="1" dirty="0"/>
          </a:p>
          <a:p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  <a:p>
            <a:pPr algn="just">
              <a:lnSpc>
                <a:spcPct val="200000"/>
              </a:lnSpc>
            </a:pPr>
            <a:endParaRPr lang="pl-PL" sz="2000" b="1" kern="15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endParaRPr lang="pl-PL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04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2468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6583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1930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5260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5608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7554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3037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0677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1844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669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108520" y="1028343"/>
            <a:ext cx="925252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l-PL" kern="150" dirty="0">
                <a:solidFill>
                  <a:srgbClr val="FF0000"/>
                </a:solidFill>
                <a:latin typeface="Times New Roman" panose="02020603050405020304" pitchFamily="18" charset="0"/>
                <a:ea typeface="Mangal"/>
              </a:rPr>
              <a:t> </a:t>
            </a:r>
            <a:r>
              <a:rPr lang="pl-PL" sz="2000" kern="150" dirty="0" smtClean="0">
                <a:solidFill>
                  <a:srgbClr val="FF0000"/>
                </a:solidFill>
                <a:latin typeface="Times New Roman" panose="02020603050405020304" pitchFamily="18" charset="0"/>
                <a:ea typeface="Mangal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pl-PL" sz="2000" b="1" kern="150" dirty="0" smtClean="0">
                <a:ea typeface="Mangal"/>
                <a:cs typeface="Calibri" panose="020F0502020204030204" pitchFamily="34" charset="0"/>
              </a:rPr>
              <a:t>Dziekan Wydziału Wojskowo-Lekarskiego </a:t>
            </a:r>
            <a:r>
              <a:rPr lang="pl-PL" sz="2000" b="1" kern="150" dirty="0">
                <a:ea typeface="Mangal"/>
                <a:cs typeface="Calibri" panose="020F0502020204030204" pitchFamily="34" charset="0"/>
              </a:rPr>
              <a:t>Uniwersytetu </a:t>
            </a:r>
            <a:r>
              <a:rPr lang="pl-PL" sz="2000" b="1" kern="150" dirty="0" smtClean="0">
                <a:ea typeface="Mangal"/>
                <a:cs typeface="Calibri" panose="020F0502020204030204" pitchFamily="34" charset="0"/>
              </a:rPr>
              <a:t>Medycznego w Łodzi-</a:t>
            </a:r>
          </a:p>
          <a:p>
            <a:pPr algn="just">
              <a:lnSpc>
                <a:spcPct val="200000"/>
              </a:lnSpc>
            </a:pPr>
            <a:endParaRPr lang="pl-PL" sz="2000" b="1" kern="150" dirty="0" smtClean="0">
              <a:ea typeface="Mangal"/>
              <a:cs typeface="Calibri" panose="020F050202020403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pl-PL" sz="2000" b="1" kern="150" dirty="0" smtClean="0">
                <a:ea typeface="Mangal"/>
                <a:cs typeface="Calibri" panose="020F0502020204030204" pitchFamily="34" charset="0"/>
              </a:rPr>
              <a:t> </a:t>
            </a:r>
            <a:r>
              <a:rPr lang="pl-PL" sz="2000" kern="150" dirty="0">
                <a:solidFill>
                  <a:srgbClr val="FF0000"/>
                </a:solidFill>
                <a:ea typeface="Mangal"/>
              </a:rPr>
              <a:t>Płk w st. </a:t>
            </a:r>
            <a:r>
              <a:rPr lang="pl-PL" sz="2000" kern="150" dirty="0" err="1">
                <a:solidFill>
                  <a:srgbClr val="FF0000"/>
                </a:solidFill>
                <a:ea typeface="Mangal"/>
              </a:rPr>
              <a:t>spocz</a:t>
            </a:r>
            <a:r>
              <a:rPr lang="pl-PL" sz="2000" kern="150" dirty="0">
                <a:solidFill>
                  <a:srgbClr val="FF0000"/>
                </a:solidFill>
                <a:ea typeface="Mangal"/>
              </a:rPr>
              <a:t>. prof. zw. dr hab. </a:t>
            </a: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n. med</a:t>
            </a:r>
            <a:r>
              <a:rPr lang="pl-PL" sz="2000" kern="150" dirty="0">
                <a:solidFill>
                  <a:srgbClr val="FF0000"/>
                </a:solidFill>
                <a:ea typeface="Mangal"/>
              </a:rPr>
              <a:t>. </a:t>
            </a: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Zbigniew Baj </a:t>
            </a:r>
            <a:r>
              <a:rPr lang="pl-PL" sz="2000" kern="150" dirty="0">
                <a:solidFill>
                  <a:srgbClr val="FF0000"/>
                </a:solidFill>
                <a:ea typeface="Mangal"/>
              </a:rPr>
              <a:t>w latach </a:t>
            </a: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2008-2012</a:t>
            </a:r>
          </a:p>
          <a:p>
            <a:pPr algn="just">
              <a:lnSpc>
                <a:spcPct val="200000"/>
              </a:lnSpc>
            </a:pPr>
            <a:endParaRPr lang="pl-PL" sz="2000" kern="150" dirty="0">
              <a:solidFill>
                <a:srgbClr val="FF0000"/>
              </a:solidFill>
              <a:ea typeface="Mangal"/>
            </a:endParaRPr>
          </a:p>
          <a:p>
            <a:pPr algn="just">
              <a:lnSpc>
                <a:spcPct val="200000"/>
              </a:lnSpc>
            </a:pPr>
            <a:r>
              <a:rPr lang="pl-PL" sz="2000" kern="150" dirty="0" smtClean="0">
                <a:solidFill>
                  <a:srgbClr val="FF0000"/>
                </a:solidFill>
                <a:ea typeface="Mangal"/>
              </a:rPr>
              <a:t> </a:t>
            </a:r>
            <a:r>
              <a:rPr lang="pl-PL" sz="2000" b="1" dirty="0" smtClean="0"/>
              <a:t>W </a:t>
            </a:r>
            <a:r>
              <a:rPr lang="pl-PL" sz="2000" b="1" dirty="0"/>
              <a:t>2010 </a:t>
            </a:r>
            <a:r>
              <a:rPr lang="pl-PL" sz="2000" b="1" dirty="0" smtClean="0"/>
              <a:t>roku na Wydział  </a:t>
            </a:r>
            <a:r>
              <a:rPr lang="pl-PL" sz="2000" b="1" kern="150" dirty="0">
                <a:ea typeface="Mangal"/>
                <a:cs typeface="Calibri" panose="020F0502020204030204" pitchFamily="34" charset="0"/>
              </a:rPr>
              <a:t>Wojskowo-Lekarskiego Uniwersytetu Medycznego w </a:t>
            </a:r>
            <a:r>
              <a:rPr lang="pl-PL" sz="2000" b="1" kern="150" dirty="0" smtClean="0">
                <a:ea typeface="Mangal"/>
                <a:cs typeface="Calibri" panose="020F0502020204030204" pitchFamily="34" charset="0"/>
              </a:rPr>
              <a:t>Łodzi </a:t>
            </a:r>
            <a:r>
              <a:rPr lang="pl-PL" sz="2000" b="1" dirty="0" smtClean="0"/>
              <a:t>przyjęto 60 </a:t>
            </a:r>
            <a:r>
              <a:rPr lang="pl-PL" sz="2000" b="1" dirty="0"/>
              <a:t>osób w ramach limitu MON.</a:t>
            </a:r>
          </a:p>
          <a:p>
            <a:pPr algn="just">
              <a:lnSpc>
                <a:spcPct val="200000"/>
              </a:lnSpc>
            </a:pPr>
            <a:endParaRPr lang="pl-PL" sz="2000" kern="150" dirty="0">
              <a:solidFill>
                <a:srgbClr val="FF0000"/>
              </a:solidFill>
              <a:ea typeface="Mangal"/>
            </a:endParaRPr>
          </a:p>
          <a:p>
            <a:pPr algn="just">
              <a:lnSpc>
                <a:spcPct val="200000"/>
              </a:lnSpc>
            </a:pPr>
            <a:endParaRPr lang="pl-PL" b="1" kern="150" dirty="0" smtClean="0">
              <a:latin typeface="Calibri" panose="020F0502020204030204" pitchFamily="34" charset="0"/>
              <a:ea typeface="Mangal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5987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3690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6234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1172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0172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48852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4967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4459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9490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2712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8425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8962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2475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0742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50351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91876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3032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048"/>
            <a:ext cx="9295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5434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3272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1807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7843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7304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725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1355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8926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1884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3130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1036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15556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91400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4758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12749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0510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015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93227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60044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31908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" y="0"/>
            <a:ext cx="9143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77403"/>
      </p:ext>
    </p:extLst>
  </p:cSld>
  <p:clrMapOvr>
    <a:masterClrMapping/>
  </p:clrMapOvr>
  <p:transition spd="slow" advTm="5000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09087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4806700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25851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5468837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318585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81588"/>
      </p:ext>
    </p:extLst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911</Words>
  <Application>Microsoft Office PowerPoint</Application>
  <PresentationFormat>Pokaz na ekranie (4:3)</PresentationFormat>
  <Paragraphs>158</Paragraphs>
  <Slides>152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152</vt:i4>
      </vt:variant>
    </vt:vector>
  </HeadingPairs>
  <TitlesOfParts>
    <vt:vector size="153" baseType="lpstr">
      <vt:lpstr>Motyw pakietu Office</vt:lpstr>
      <vt:lpstr>Płk w st. spocz. prof. zw. dr hab. med. Jurek Olszewski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 pierwszym etapie opracowywania przedmiotowego dokumentu przeprowadzona została Analiza Swot Wydziału, dzięki której zidentyfikowano  silne i słabe strony jednostki, a także istniejące i potencjalne szanse i zagrożenia płynące z otoczenia zewnętrznego. Dzięki temu określono pozycję strategiczną i kierunki rozwoju Wydziału.   Strategia rozwoju Wydziału Wojskowo-Lekarskiego Uniwersytetu Medycznego w Łodzi stworzona została w oparciu o metodykę Zrównoważonej Karty Wyników (ang. BSC – Balanced ScoreCard) adaptowaną do potrzeb instytucji sektora publicznego. Istotą tego podejścia jest zrównoważenie celów strategicznych i działań w kluczowych dla funkcjonowania jednostki perspektywach: klienta, procesów wewnętrznych oraz rozwoju. Perspektywa Klienta czyli studentów, środowisk naukowych oraz pacjentów jest najważniejsza, a cele w niej ujęte silnie determinują cele w perspektywach procesów wewnętrznych i rozwoju oraz wzajemne zależności między nimi.   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Cel strategiczny B: Lepsze warunki studiowania    </vt:lpstr>
      <vt:lpstr>Cel strategiczny C: Internacjonalizacja 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Stud_119</cp:lastModifiedBy>
  <cp:revision>49</cp:revision>
  <dcterms:created xsi:type="dcterms:W3CDTF">2015-10-25T11:24:46Z</dcterms:created>
  <dcterms:modified xsi:type="dcterms:W3CDTF">2017-11-16T06:30:37Z</dcterms:modified>
</cp:coreProperties>
</file>